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Syne"/>
      <p:regular r:id="rId17"/>
    </p:embeddedFont>
    <p:embeddedFont>
      <p:font typeface="Syne"/>
      <p:regular r:id="rId18"/>
    </p:embeddedFont>
    <p:embeddedFont>
      <p:font typeface="Arimo"/>
      <p:regular r:id="rId19"/>
    </p:embeddedFont>
    <p:embeddedFont>
      <p:font typeface="Arimo"/>
      <p:regular r:id="rId20"/>
    </p:embeddedFont>
    <p:embeddedFont>
      <p:font typeface="Arimo"/>
      <p:regular r:id="rId21"/>
    </p:embeddedFont>
    <p:embeddedFont>
      <p:font typeface="Arim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4-1.png>
</file>

<file path=ppt/media/image-4-2.png>
</file>

<file path=ppt/media/image-4-3.png>
</file>

<file path=ppt/media/image-5-1.png>
</file>

<file path=ppt/media/image-6-1.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Cybersecurity is a critical challenge in the digital age, as threats are constantly evolving and becoming more sophisticated.
AI and machine learning are playing an increasingly important role in threat detection and response, but there can be issues with trust and transparency.
Explainable AI, or XAI, is a way to make AI systems more interpretable and accountable, enhancing trust in their decisions and actions.
This presentation will explore how XAI can be leveraged to improve transparency and trust in AI-powered cyber defense.
I'll discuss the key principles of XAI and how they can be applied to cybersecurity use cases.
We'll also look at some real-world examples of XAI being used to enhance trust in AI-based threat detection and response.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Explainability is essential for bridging the gap between AI capabilities and human trust in cyber defense. When AI models can explain their reasoning, security professionals are more likely to trust and act on their insights.
• Transparent, explainable AI models boost detection accuracy and accountability in cybersecurity. Stakeholders can better understand how decisions are made, improving overall security.
• As cyber threats continue to evolve, adopting explainable AI will be crucial to meet these challenges with confidence. XAI provides the visibility and trust needed to leverage AI effectively in the future of cybersecurity.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Explainable AI, or XAI, refers to the ability to make AI decisions transparent and understandable to humans.
This is crucial in cybersecurity, where security teams need to fully trust the decisions made by AI-powered threat detection systems.
Traditional "black-box" AI models lack the ability to explain their reasoning, creating gaps in trust and accountability.
XAI helps bridge this gap by providing visibility into how AI models arrive at their conclusions, enabling security teams to validate and trust the AI's decisions.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Cyber attacks are becoming more frequent and sophisticated, posing a serious threat to organizations.
• Many AI models used in cyber defense are like "black boxes" - they make decisions without providing clear, human-understandable reasons.
• This lack of transparency makes it difficult for security experts to trust and justify the alerts and recommendations generated by these AI systems.
• Without being able to understand the reasoning behind an AI's actions, it's challenging to have confidence in the model's ability to effectively defend against evolving cyber threats.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title of this slide is "XAI: The Solution for Transparency"
The key points are:
Interpretability: Humans can understand why the AI model flags certain threats, making the system more transparent
Trust Building: Providing clear explanations increases confidence and trust in the AI system
Model Refinement: Explanations help identify areas for improvement, allowing the model to be refined and made more accurate over time
The goal is to highlight how explainable AI (XAI) techniques can address the need for transparency and trust in AI systems, while also enabling continuous improvement.
I'll emphasize how XAI is crucial for mission-critical applications where understanding the model's reasoning is essential.
I'll give a high-level overview of the key benefits, and then dive deeper into each one in the following slides.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provides an overview of the key components used in our cybersecurity AI project.
The dataset we're working with includes network traffic data with features like bytes, duration, protocol, and flags.
For preprocessing, we used categorical encoding and feature scaling with StandardScaler to prepare the data.
Our model is a RandomForestClassifier, with balanced class weighting to handle any imbalance in the target classes.
To evaluate the model, we'll look at accuracy, classification reports, and feature importance visualizations.
These tools and techniques form the core of our approach to building an effective cybersecurity AI system.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features that are most influential in the model's decisions are 'src_bytes' and 'duration'.
This feature importance analysis provides explainability, showing which specific features lead to malicious classifications.
This justification helps security teams understand and trust the AI alerts, giving them confidence in the model's decisions.
The visual of the feature importance bar chart makes it easy to quickly see the relative impact of each feature.
Understanding the key drivers behind the model's outputs is critical for deploying AI systems in high-stakes security applications.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introduces three real-world use cases for Explainable AI (XAI)
In the first use case, XAI is used to explain intrusion detection alerts based on traffic volume and session duration
The second use case shows how XAI highlights risky attributes in emails to provide clearer context for phishing detection
The third use case demonstrates how XAI can explain which behavioral features led to a file being classified as malicious for malware detection
These examples illustrate how XAI can provide valuable insights to security analysts and users, going beyond just the model's predictions
XAI helps increase trust and transparency in these critical security applications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future of explainable AI (XAI) in cybersecurity holds exciting advancements.
SHAP and LIME will provide enhanced localized interpretability, allowing analysts to better understand individual AI decisions.
Real-time dashboards will deliver dynamic explanations to analysts during live security incidents, enabling faster and more informed responses.
Integrating contextual threat intelligence will enrich the AI's insights, providing richer and more actionable recommendations.
Ethical AI principles will be embedded to ensure the responsible and fair adoption of these advanced analytics in cybersecurity.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provides an example of an AI-powered cyber attack detection system.
It shows the input values that were fed into the model, including source and destination bytes, duration, flag, and protocol.
The model output indicates that the connection was classified as malicious.
The explanation provided suggests that the high bytes and long duration are indicators of potential data exfiltration, which is a common tactic used in cyber attacks.
This example helps illustrate how AI can be used to detect and explain potential cyber threats in real-time.
The visual representation of the network traffic and flagged connection makes it easy to understand the context of the detection.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50D48"/>
          </a:solidFill>
          <a:ln/>
        </p:spPr>
      </p:sp>
      <p:sp>
        <p:nvSpPr>
          <p:cNvPr id="3" name="Shape 1"/>
          <p:cNvSpPr/>
          <p:nvPr/>
        </p:nvSpPr>
        <p:spPr>
          <a:xfrm>
            <a:off x="0" y="0"/>
            <a:ext cx="14630400" cy="8229600"/>
          </a:xfrm>
          <a:prstGeom prst="rect">
            <a:avLst/>
          </a:prstGeom>
          <a:solidFill>
            <a:srgbClr val="0C0A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t47OorE4iyI"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522101"/>
            <a:ext cx="7468553" cy="1408033"/>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XAI for Transparency in Cyber Defense</a:t>
            </a:r>
            <a:endParaRPr lang="en-US" sz="4400" dirty="0"/>
          </a:p>
        </p:txBody>
      </p:sp>
      <p:sp>
        <p:nvSpPr>
          <p:cNvPr id="4" name="Text 1"/>
          <p:cNvSpPr/>
          <p:nvPr/>
        </p:nvSpPr>
        <p:spPr>
          <a:xfrm>
            <a:off x="837724" y="4289108"/>
            <a:ext cx="7468553"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Enhancing trust in AI-powered threat detection is essential for modern cybersecurity.</a:t>
            </a:r>
            <a:endParaRPr lang="en-US" sz="1850" dirty="0"/>
          </a:p>
        </p:txBody>
      </p:sp>
      <p:sp>
        <p:nvSpPr>
          <p:cNvPr id="5" name="Text 2"/>
          <p:cNvSpPr/>
          <p:nvPr/>
        </p:nvSpPr>
        <p:spPr>
          <a:xfrm>
            <a:off x="837724" y="5324356"/>
            <a:ext cx="7468553" cy="383024"/>
          </a:xfrm>
          <a:prstGeom prst="rect">
            <a:avLst/>
          </a:prstGeom>
          <a:noFill/>
          <a:ln/>
        </p:spPr>
        <p:txBody>
          <a:bodyPr wrap="none" lIns="0" tIns="0" rIns="0" bIns="0" rtlCol="0" anchor="t"/>
          <a:lstStyle/>
          <a:p>
            <a:pPr algn="l" indent="0" marL="0">
              <a:lnSpc>
                <a:spcPts val="3000"/>
              </a:lnSpc>
              <a:buNone/>
            </a:pPr>
            <a:r>
              <a:rPr lang="en-US" sz="1850" b="1" dirty="0">
                <a:solidFill>
                  <a:srgbClr val="D9E1FF"/>
                </a:solidFill>
                <a:latin typeface="Arimo" pitchFamily="34" charset="0"/>
                <a:ea typeface="Arimo" pitchFamily="34" charset="-122"/>
                <a:cs typeface="Arimo" pitchFamily="34" charset="-120"/>
              </a:rPr>
              <a:t>Devika &amp; Harsh | 2025</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472089"/>
            <a:ext cx="7468553" cy="1408033"/>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Conclusion &amp; Takeaways</a:t>
            </a:r>
            <a:endParaRPr lang="en-US" sz="4400" dirty="0"/>
          </a:p>
        </p:txBody>
      </p:sp>
      <p:sp>
        <p:nvSpPr>
          <p:cNvPr id="4" name="Shape 1"/>
          <p:cNvSpPr/>
          <p:nvPr/>
        </p:nvSpPr>
        <p:spPr>
          <a:xfrm>
            <a:off x="6324124" y="3239095"/>
            <a:ext cx="538520" cy="538520"/>
          </a:xfrm>
          <a:prstGeom prst="roundRect">
            <a:avLst>
              <a:gd name="adj" fmla="val 6668"/>
            </a:avLst>
          </a:prstGeom>
          <a:solidFill>
            <a:srgbClr val="2B2952"/>
          </a:solidFill>
          <a:ln/>
        </p:spPr>
      </p:sp>
      <p:sp>
        <p:nvSpPr>
          <p:cNvPr id="5" name="Text 2"/>
          <p:cNvSpPr/>
          <p:nvPr/>
        </p:nvSpPr>
        <p:spPr>
          <a:xfrm>
            <a:off x="7101959" y="3321368"/>
            <a:ext cx="2806898" cy="703898"/>
          </a:xfrm>
          <a:prstGeom prst="rect">
            <a:avLst/>
          </a:prstGeom>
          <a:noFill/>
          <a:ln/>
        </p:spPr>
        <p:txBody>
          <a:bodyPr wrap="squar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Explainability is Essential</a:t>
            </a:r>
            <a:endParaRPr lang="en-US" sz="2200" dirty="0"/>
          </a:p>
        </p:txBody>
      </p:sp>
      <p:sp>
        <p:nvSpPr>
          <p:cNvPr id="6" name="Text 3"/>
          <p:cNvSpPr/>
          <p:nvPr/>
        </p:nvSpPr>
        <p:spPr>
          <a:xfrm>
            <a:off x="7101959" y="4168854"/>
            <a:ext cx="2806898"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It bridges AI capabilities and human trust in cyber defense.</a:t>
            </a:r>
            <a:endParaRPr lang="en-US" sz="1850" dirty="0"/>
          </a:p>
        </p:txBody>
      </p:sp>
      <p:sp>
        <p:nvSpPr>
          <p:cNvPr id="7" name="Shape 4"/>
          <p:cNvSpPr/>
          <p:nvPr/>
        </p:nvSpPr>
        <p:spPr>
          <a:xfrm>
            <a:off x="10208062" y="3239095"/>
            <a:ext cx="538520" cy="538520"/>
          </a:xfrm>
          <a:prstGeom prst="roundRect">
            <a:avLst>
              <a:gd name="adj" fmla="val 6668"/>
            </a:avLst>
          </a:prstGeom>
          <a:solidFill>
            <a:srgbClr val="2B2952"/>
          </a:solidFill>
          <a:ln/>
        </p:spPr>
      </p:sp>
      <p:sp>
        <p:nvSpPr>
          <p:cNvPr id="8" name="Text 5"/>
          <p:cNvSpPr/>
          <p:nvPr/>
        </p:nvSpPr>
        <p:spPr>
          <a:xfrm>
            <a:off x="10985897" y="3321368"/>
            <a:ext cx="2806898" cy="703898"/>
          </a:xfrm>
          <a:prstGeom prst="rect">
            <a:avLst/>
          </a:prstGeom>
          <a:noFill/>
          <a:ln/>
        </p:spPr>
        <p:txBody>
          <a:bodyPr wrap="squar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XAI Improves Security</a:t>
            </a:r>
            <a:endParaRPr lang="en-US" sz="2200" dirty="0"/>
          </a:p>
        </p:txBody>
      </p:sp>
      <p:sp>
        <p:nvSpPr>
          <p:cNvPr id="9" name="Text 6"/>
          <p:cNvSpPr/>
          <p:nvPr/>
        </p:nvSpPr>
        <p:spPr>
          <a:xfrm>
            <a:off x="10985897" y="4168854"/>
            <a:ext cx="2806898"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Transparent models boost detection accuracy and accountability.</a:t>
            </a:r>
            <a:endParaRPr lang="en-US" sz="1850" dirty="0"/>
          </a:p>
        </p:txBody>
      </p:sp>
      <p:sp>
        <p:nvSpPr>
          <p:cNvPr id="10" name="Shape 7"/>
          <p:cNvSpPr/>
          <p:nvPr/>
        </p:nvSpPr>
        <p:spPr>
          <a:xfrm>
            <a:off x="6324124" y="5796677"/>
            <a:ext cx="538520" cy="538520"/>
          </a:xfrm>
          <a:prstGeom prst="roundRect">
            <a:avLst>
              <a:gd name="adj" fmla="val 6668"/>
            </a:avLst>
          </a:prstGeom>
          <a:solidFill>
            <a:srgbClr val="2B2952"/>
          </a:solidFill>
          <a:ln/>
        </p:spPr>
      </p:sp>
      <p:sp>
        <p:nvSpPr>
          <p:cNvPr id="11" name="Text 8"/>
          <p:cNvSpPr/>
          <p:nvPr/>
        </p:nvSpPr>
        <p:spPr>
          <a:xfrm>
            <a:off x="7101959" y="5878949"/>
            <a:ext cx="3177540"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Ready for the Future</a:t>
            </a:r>
            <a:endParaRPr lang="en-US" sz="2200" dirty="0"/>
          </a:p>
        </p:txBody>
      </p:sp>
      <p:sp>
        <p:nvSpPr>
          <p:cNvPr id="12" name="Text 9"/>
          <p:cNvSpPr/>
          <p:nvPr/>
        </p:nvSpPr>
        <p:spPr>
          <a:xfrm>
            <a:off x="7101959" y="6374487"/>
            <a:ext cx="6690717"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Adopt XAI to meet evolving cyber threats with confidence.</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195388"/>
            <a:ext cx="7468553" cy="1408033"/>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Introduction to Explainable AI</a:t>
            </a:r>
            <a:endParaRPr lang="en-US" sz="4400" dirty="0"/>
          </a:p>
        </p:txBody>
      </p:sp>
      <p:sp>
        <p:nvSpPr>
          <p:cNvPr id="4" name="Shape 1"/>
          <p:cNvSpPr/>
          <p:nvPr/>
        </p:nvSpPr>
        <p:spPr>
          <a:xfrm>
            <a:off x="6324124" y="2962394"/>
            <a:ext cx="3614618" cy="2475190"/>
          </a:xfrm>
          <a:prstGeom prst="roundRect">
            <a:avLst>
              <a:gd name="adj" fmla="val 1451"/>
            </a:avLst>
          </a:prstGeom>
          <a:solidFill>
            <a:srgbClr val="2B2952"/>
          </a:solidFill>
          <a:ln/>
        </p:spPr>
      </p:sp>
      <p:sp>
        <p:nvSpPr>
          <p:cNvPr id="5" name="Text 2"/>
          <p:cNvSpPr/>
          <p:nvPr/>
        </p:nvSpPr>
        <p:spPr>
          <a:xfrm>
            <a:off x="6563439" y="3201710"/>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What is XAI?</a:t>
            </a:r>
            <a:endParaRPr lang="en-US" sz="2200" dirty="0"/>
          </a:p>
        </p:txBody>
      </p:sp>
      <p:sp>
        <p:nvSpPr>
          <p:cNvPr id="6" name="Text 3"/>
          <p:cNvSpPr/>
          <p:nvPr/>
        </p:nvSpPr>
        <p:spPr>
          <a:xfrm>
            <a:off x="6563439" y="3697248"/>
            <a:ext cx="3135987"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Explainable AI makes AI decisions transparent and understandable to humans.</a:t>
            </a:r>
            <a:endParaRPr lang="en-US" sz="1850" dirty="0"/>
          </a:p>
        </p:txBody>
      </p:sp>
      <p:sp>
        <p:nvSpPr>
          <p:cNvPr id="7" name="Shape 4"/>
          <p:cNvSpPr/>
          <p:nvPr/>
        </p:nvSpPr>
        <p:spPr>
          <a:xfrm>
            <a:off x="10178058" y="2962394"/>
            <a:ext cx="3614618" cy="2475190"/>
          </a:xfrm>
          <a:prstGeom prst="roundRect">
            <a:avLst>
              <a:gd name="adj" fmla="val 1451"/>
            </a:avLst>
          </a:prstGeom>
          <a:solidFill>
            <a:srgbClr val="2B2952"/>
          </a:solidFill>
          <a:ln/>
        </p:spPr>
      </p:sp>
      <p:sp>
        <p:nvSpPr>
          <p:cNvPr id="8" name="Text 5"/>
          <p:cNvSpPr/>
          <p:nvPr/>
        </p:nvSpPr>
        <p:spPr>
          <a:xfrm>
            <a:off x="10417373" y="3201710"/>
            <a:ext cx="3135987" cy="703898"/>
          </a:xfrm>
          <a:prstGeom prst="rect">
            <a:avLst/>
          </a:prstGeom>
          <a:noFill/>
          <a:ln/>
        </p:spPr>
        <p:txBody>
          <a:bodyPr wrap="squar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Importance in Cybersecurity</a:t>
            </a:r>
            <a:endParaRPr lang="en-US" sz="2200" dirty="0"/>
          </a:p>
        </p:txBody>
      </p:sp>
      <p:sp>
        <p:nvSpPr>
          <p:cNvPr id="9" name="Text 6"/>
          <p:cNvSpPr/>
          <p:nvPr/>
        </p:nvSpPr>
        <p:spPr>
          <a:xfrm>
            <a:off x="10417373" y="4049197"/>
            <a:ext cx="3135987"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Security teams need to trust AI decisions for accurate threat detection.</a:t>
            </a:r>
            <a:endParaRPr lang="en-US" sz="1850" dirty="0"/>
          </a:p>
        </p:txBody>
      </p:sp>
      <p:sp>
        <p:nvSpPr>
          <p:cNvPr id="10" name="Shape 7"/>
          <p:cNvSpPr/>
          <p:nvPr/>
        </p:nvSpPr>
        <p:spPr>
          <a:xfrm>
            <a:off x="6324124" y="5676900"/>
            <a:ext cx="7468553" cy="1357193"/>
          </a:xfrm>
          <a:prstGeom prst="roundRect">
            <a:avLst>
              <a:gd name="adj" fmla="val 2646"/>
            </a:avLst>
          </a:prstGeom>
          <a:solidFill>
            <a:srgbClr val="2B2952"/>
          </a:solidFill>
          <a:ln/>
        </p:spPr>
      </p:sp>
      <p:sp>
        <p:nvSpPr>
          <p:cNvPr id="11" name="Text 8"/>
          <p:cNvSpPr/>
          <p:nvPr/>
        </p:nvSpPr>
        <p:spPr>
          <a:xfrm>
            <a:off x="6563439" y="5916216"/>
            <a:ext cx="484822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Limitation of Black-Box Models</a:t>
            </a:r>
            <a:endParaRPr lang="en-US" sz="2200" dirty="0"/>
          </a:p>
        </p:txBody>
      </p:sp>
      <p:sp>
        <p:nvSpPr>
          <p:cNvPr id="12" name="Text 9"/>
          <p:cNvSpPr/>
          <p:nvPr/>
        </p:nvSpPr>
        <p:spPr>
          <a:xfrm>
            <a:off x="6563439" y="6411754"/>
            <a:ext cx="6989921"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They lack explanation, causing gaps in trust and accountability.</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472089"/>
            <a:ext cx="7468553" cy="1408033"/>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The Problem with AI in Cyber Defense</a:t>
            </a:r>
            <a:endParaRPr lang="en-US" sz="4400" dirty="0"/>
          </a:p>
        </p:txBody>
      </p:sp>
      <p:sp>
        <p:nvSpPr>
          <p:cNvPr id="4" name="Shape 1"/>
          <p:cNvSpPr/>
          <p:nvPr/>
        </p:nvSpPr>
        <p:spPr>
          <a:xfrm>
            <a:off x="6324124" y="3239095"/>
            <a:ext cx="538520" cy="538520"/>
          </a:xfrm>
          <a:prstGeom prst="roundRect">
            <a:avLst>
              <a:gd name="adj" fmla="val 6668"/>
            </a:avLst>
          </a:prstGeom>
          <a:solidFill>
            <a:srgbClr val="2B2952"/>
          </a:solidFill>
          <a:ln/>
        </p:spPr>
      </p:sp>
      <p:sp>
        <p:nvSpPr>
          <p:cNvPr id="5" name="Text 2"/>
          <p:cNvSpPr/>
          <p:nvPr/>
        </p:nvSpPr>
        <p:spPr>
          <a:xfrm>
            <a:off x="7101959" y="3321368"/>
            <a:ext cx="2806898"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Rising Threats</a:t>
            </a:r>
            <a:endParaRPr lang="en-US" sz="2200" dirty="0"/>
          </a:p>
        </p:txBody>
      </p:sp>
      <p:sp>
        <p:nvSpPr>
          <p:cNvPr id="6" name="Text 3"/>
          <p:cNvSpPr/>
          <p:nvPr/>
        </p:nvSpPr>
        <p:spPr>
          <a:xfrm>
            <a:off x="7101959" y="3816906"/>
            <a:ext cx="2806898"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Cyber attacks are more frequent and sophisticated.</a:t>
            </a:r>
            <a:endParaRPr lang="en-US" sz="1850" dirty="0"/>
          </a:p>
        </p:txBody>
      </p:sp>
      <p:sp>
        <p:nvSpPr>
          <p:cNvPr id="7" name="Shape 4"/>
          <p:cNvSpPr/>
          <p:nvPr/>
        </p:nvSpPr>
        <p:spPr>
          <a:xfrm>
            <a:off x="10208062" y="3239095"/>
            <a:ext cx="538520" cy="538520"/>
          </a:xfrm>
          <a:prstGeom prst="roundRect">
            <a:avLst>
              <a:gd name="adj" fmla="val 6668"/>
            </a:avLst>
          </a:prstGeom>
          <a:solidFill>
            <a:srgbClr val="2B2952"/>
          </a:solidFill>
          <a:ln/>
        </p:spPr>
      </p:sp>
      <p:sp>
        <p:nvSpPr>
          <p:cNvPr id="8" name="Text 5"/>
          <p:cNvSpPr/>
          <p:nvPr/>
        </p:nvSpPr>
        <p:spPr>
          <a:xfrm>
            <a:off x="10985897" y="3321368"/>
            <a:ext cx="2806898" cy="703898"/>
          </a:xfrm>
          <a:prstGeom prst="rect">
            <a:avLst/>
          </a:prstGeom>
          <a:noFill/>
          <a:ln/>
        </p:spPr>
        <p:txBody>
          <a:bodyPr wrap="squar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AI Models as Black Boxes</a:t>
            </a:r>
            <a:endParaRPr lang="en-US" sz="2200" dirty="0"/>
          </a:p>
        </p:txBody>
      </p:sp>
      <p:sp>
        <p:nvSpPr>
          <p:cNvPr id="9" name="Text 6"/>
          <p:cNvSpPr/>
          <p:nvPr/>
        </p:nvSpPr>
        <p:spPr>
          <a:xfrm>
            <a:off x="10985897" y="4168854"/>
            <a:ext cx="2806898"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They make decisions without human-understandable reasons.</a:t>
            </a:r>
            <a:endParaRPr lang="en-US" sz="1850" dirty="0"/>
          </a:p>
        </p:txBody>
      </p:sp>
      <p:sp>
        <p:nvSpPr>
          <p:cNvPr id="10" name="Shape 7"/>
          <p:cNvSpPr/>
          <p:nvPr/>
        </p:nvSpPr>
        <p:spPr>
          <a:xfrm>
            <a:off x="6324124" y="5796677"/>
            <a:ext cx="538520" cy="538520"/>
          </a:xfrm>
          <a:prstGeom prst="roundRect">
            <a:avLst>
              <a:gd name="adj" fmla="val 6668"/>
            </a:avLst>
          </a:prstGeom>
          <a:solidFill>
            <a:srgbClr val="2B2952"/>
          </a:solidFill>
          <a:ln/>
        </p:spPr>
      </p:sp>
      <p:sp>
        <p:nvSpPr>
          <p:cNvPr id="11" name="Text 8"/>
          <p:cNvSpPr/>
          <p:nvPr/>
        </p:nvSpPr>
        <p:spPr>
          <a:xfrm>
            <a:off x="7101959" y="5878949"/>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Lack of Trust</a:t>
            </a:r>
            <a:endParaRPr lang="en-US" sz="2200" dirty="0"/>
          </a:p>
        </p:txBody>
      </p:sp>
      <p:sp>
        <p:nvSpPr>
          <p:cNvPr id="12" name="Text 9"/>
          <p:cNvSpPr/>
          <p:nvPr/>
        </p:nvSpPr>
        <p:spPr>
          <a:xfrm>
            <a:off x="7101959" y="6374487"/>
            <a:ext cx="6690717"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Security experts struggle to justify AI alerts.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256348"/>
            <a:ext cx="10545842" cy="704017"/>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XAI: The Solution for Transparency</a:t>
            </a:r>
            <a:endParaRPr lang="en-US" sz="4400" dirty="0"/>
          </a:p>
        </p:txBody>
      </p:sp>
      <p:sp>
        <p:nvSpPr>
          <p:cNvPr id="3" name="Text 1"/>
          <p:cNvSpPr/>
          <p:nvPr/>
        </p:nvSpPr>
        <p:spPr>
          <a:xfrm>
            <a:off x="1753195" y="4075390"/>
            <a:ext cx="2816185" cy="351949"/>
          </a:xfrm>
          <a:prstGeom prst="rect">
            <a:avLst/>
          </a:prstGeom>
          <a:noFill/>
          <a:ln/>
        </p:spPr>
        <p:txBody>
          <a:bodyPr wrap="none" lIns="0" tIns="0" rIns="0" bIns="0" rtlCol="0" anchor="t"/>
          <a:lstStyle/>
          <a:p>
            <a:pPr algn="r"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Interpretability</a:t>
            </a:r>
            <a:endParaRPr lang="en-US" sz="2200" dirty="0"/>
          </a:p>
        </p:txBody>
      </p:sp>
      <p:sp>
        <p:nvSpPr>
          <p:cNvPr id="4" name="Text 2"/>
          <p:cNvSpPr/>
          <p:nvPr/>
        </p:nvSpPr>
        <p:spPr>
          <a:xfrm>
            <a:off x="837724" y="4570928"/>
            <a:ext cx="3731657" cy="766048"/>
          </a:xfrm>
          <a:prstGeom prst="rect">
            <a:avLst/>
          </a:prstGeom>
          <a:noFill/>
          <a:ln/>
        </p:spPr>
        <p:txBody>
          <a:bodyPr wrap="square" lIns="0" tIns="0" rIns="0" bIns="0" rtlCol="0" anchor="t"/>
          <a:lstStyle/>
          <a:p>
            <a:pPr algn="r" indent="0" marL="0">
              <a:lnSpc>
                <a:spcPts val="3000"/>
              </a:lnSpc>
              <a:buNone/>
            </a:pPr>
            <a:r>
              <a:rPr lang="en-US" sz="1850" dirty="0">
                <a:solidFill>
                  <a:srgbClr val="D9E1FF"/>
                </a:solidFill>
                <a:latin typeface="Arimo" pitchFamily="34" charset="0"/>
                <a:ea typeface="Arimo" pitchFamily="34" charset="-122"/>
                <a:cs typeface="Arimo" pitchFamily="34" charset="-120"/>
              </a:rPr>
              <a:t>Humans understand why models flag threats.</a:t>
            </a:r>
            <a:endParaRPr lang="en-US" sz="1850" dirty="0"/>
          </a:p>
        </p:txBody>
      </p:sp>
      <p:pic>
        <p:nvPicPr>
          <p:cNvPr id="5" name="Image 0" descr="preencoded.png">    </p:cNvPr>
          <p:cNvPicPr>
            <a:picLocks noChangeAspect="1"/>
          </p:cNvPicPr>
          <p:nvPr/>
        </p:nvPicPr>
        <p:blipFill>
          <a:blip r:embed="rId1"/>
          <a:stretch>
            <a:fillRect/>
          </a:stretch>
        </p:blipFill>
        <p:spPr>
          <a:xfrm>
            <a:off x="5048131" y="2439114"/>
            <a:ext cx="4534138" cy="4534138"/>
          </a:xfrm>
          <a:prstGeom prst="rect">
            <a:avLst/>
          </a:prstGeom>
        </p:spPr>
      </p:pic>
      <p:sp>
        <p:nvSpPr>
          <p:cNvPr id="6" name="Text 3"/>
          <p:cNvSpPr/>
          <p:nvPr/>
        </p:nvSpPr>
        <p:spPr>
          <a:xfrm>
            <a:off x="5572720" y="4209455"/>
            <a:ext cx="358140" cy="447675"/>
          </a:xfrm>
          <a:prstGeom prst="rect">
            <a:avLst/>
          </a:prstGeom>
          <a:noFill/>
          <a:ln/>
        </p:spPr>
        <p:txBody>
          <a:bodyPr wrap="none" lIns="0" tIns="0" rIns="0" bIns="0" rtlCol="0" anchor="t"/>
          <a:lstStyle/>
          <a:p>
            <a:pPr algn="l" indent="0" marL="0">
              <a:lnSpc>
                <a:spcPts val="4500"/>
              </a:lnSpc>
              <a:buNone/>
            </a:pPr>
            <a:r>
              <a:rPr lang="en-US" sz="2800" b="1" dirty="0">
                <a:solidFill>
                  <a:srgbClr val="D9E1FF"/>
                </a:solidFill>
                <a:latin typeface="Syne Bold" pitchFamily="34" charset="0"/>
                <a:ea typeface="Syne Bold" pitchFamily="34" charset="-122"/>
                <a:cs typeface="Syne Bold" pitchFamily="34" charset="-120"/>
              </a:rPr>
              <a:t>1</a:t>
            </a:r>
            <a:endParaRPr lang="en-US" sz="2800" dirty="0"/>
          </a:p>
        </p:txBody>
      </p:sp>
      <p:sp>
        <p:nvSpPr>
          <p:cNvPr id="7" name="Text 4"/>
          <p:cNvSpPr/>
          <p:nvPr/>
        </p:nvSpPr>
        <p:spPr>
          <a:xfrm>
            <a:off x="9941243" y="2852023"/>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Trust Building</a:t>
            </a:r>
            <a:endParaRPr lang="en-US" sz="2200" dirty="0"/>
          </a:p>
        </p:txBody>
      </p:sp>
      <p:sp>
        <p:nvSpPr>
          <p:cNvPr id="8" name="Text 5"/>
          <p:cNvSpPr/>
          <p:nvPr/>
        </p:nvSpPr>
        <p:spPr>
          <a:xfrm>
            <a:off x="9941243" y="3347561"/>
            <a:ext cx="3851434"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Clear explanations increase confidence in AI systems.</a:t>
            </a:r>
            <a:endParaRPr lang="en-US" sz="1850" dirty="0"/>
          </a:p>
        </p:txBody>
      </p:sp>
      <p:pic>
        <p:nvPicPr>
          <p:cNvPr id="9" name="Image 1" descr="preencoded.png">    </p:cNvPr>
          <p:cNvPicPr>
            <a:picLocks noChangeAspect="1"/>
          </p:cNvPicPr>
          <p:nvPr/>
        </p:nvPicPr>
        <p:blipFill>
          <a:blip r:embed="rId2"/>
          <a:stretch>
            <a:fillRect/>
          </a:stretch>
        </p:blipFill>
        <p:spPr>
          <a:xfrm>
            <a:off x="5048131" y="2439114"/>
            <a:ext cx="4534138" cy="4534138"/>
          </a:xfrm>
          <a:prstGeom prst="rect">
            <a:avLst/>
          </a:prstGeom>
        </p:spPr>
      </p:pic>
      <p:sp>
        <p:nvSpPr>
          <p:cNvPr id="10" name="Text 6"/>
          <p:cNvSpPr/>
          <p:nvPr/>
        </p:nvSpPr>
        <p:spPr>
          <a:xfrm>
            <a:off x="8153995" y="3264813"/>
            <a:ext cx="358140" cy="447675"/>
          </a:xfrm>
          <a:prstGeom prst="rect">
            <a:avLst/>
          </a:prstGeom>
          <a:noFill/>
          <a:ln/>
        </p:spPr>
        <p:txBody>
          <a:bodyPr wrap="none" lIns="0" tIns="0" rIns="0" bIns="0" rtlCol="0" anchor="t"/>
          <a:lstStyle/>
          <a:p>
            <a:pPr algn="l" indent="0" marL="0">
              <a:lnSpc>
                <a:spcPts val="4500"/>
              </a:lnSpc>
              <a:buNone/>
            </a:pPr>
            <a:r>
              <a:rPr lang="en-US" sz="2800" b="1" dirty="0">
                <a:solidFill>
                  <a:srgbClr val="D9E1FF"/>
                </a:solidFill>
                <a:latin typeface="Syne Bold" pitchFamily="34" charset="0"/>
                <a:ea typeface="Syne Bold" pitchFamily="34" charset="-122"/>
                <a:cs typeface="Syne Bold" pitchFamily="34" charset="-120"/>
              </a:rPr>
              <a:t>2</a:t>
            </a:r>
            <a:endParaRPr lang="en-US" sz="2800" dirty="0"/>
          </a:p>
        </p:txBody>
      </p:sp>
      <p:sp>
        <p:nvSpPr>
          <p:cNvPr id="11" name="Text 7"/>
          <p:cNvSpPr/>
          <p:nvPr/>
        </p:nvSpPr>
        <p:spPr>
          <a:xfrm>
            <a:off x="9941243" y="5298638"/>
            <a:ext cx="288476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Model Refinement</a:t>
            </a:r>
            <a:endParaRPr lang="en-US" sz="2200" dirty="0"/>
          </a:p>
        </p:txBody>
      </p:sp>
      <p:sp>
        <p:nvSpPr>
          <p:cNvPr id="12" name="Text 8"/>
          <p:cNvSpPr/>
          <p:nvPr/>
        </p:nvSpPr>
        <p:spPr>
          <a:xfrm>
            <a:off x="9941243" y="5794177"/>
            <a:ext cx="3851434"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Explanation helps reduce false positives and improve accuracy.</a:t>
            </a:r>
            <a:endParaRPr lang="en-US" sz="1850" dirty="0"/>
          </a:p>
        </p:txBody>
      </p:sp>
      <p:pic>
        <p:nvPicPr>
          <p:cNvPr id="13" name="Image 2" descr="preencoded.png">    </p:cNvPr>
          <p:cNvPicPr>
            <a:picLocks noChangeAspect="1"/>
          </p:cNvPicPr>
          <p:nvPr/>
        </p:nvPicPr>
        <p:blipFill>
          <a:blip r:embed="rId3"/>
          <a:stretch>
            <a:fillRect/>
          </a:stretch>
        </p:blipFill>
        <p:spPr>
          <a:xfrm>
            <a:off x="5048131" y="2439114"/>
            <a:ext cx="4534138" cy="4534138"/>
          </a:xfrm>
          <a:prstGeom prst="rect">
            <a:avLst/>
          </a:prstGeom>
        </p:spPr>
      </p:pic>
      <p:sp>
        <p:nvSpPr>
          <p:cNvPr id="14" name="Text 9"/>
          <p:cNvSpPr/>
          <p:nvPr/>
        </p:nvSpPr>
        <p:spPr>
          <a:xfrm>
            <a:off x="7681436" y="5972532"/>
            <a:ext cx="358140" cy="447675"/>
          </a:xfrm>
          <a:prstGeom prst="rect">
            <a:avLst/>
          </a:prstGeom>
          <a:noFill/>
          <a:ln/>
        </p:spPr>
        <p:txBody>
          <a:bodyPr wrap="none" lIns="0" tIns="0" rIns="0" bIns="0" rtlCol="0" anchor="t"/>
          <a:lstStyle/>
          <a:p>
            <a:pPr algn="l" indent="0" marL="0">
              <a:lnSpc>
                <a:spcPts val="4500"/>
              </a:lnSpc>
              <a:buNone/>
            </a:pPr>
            <a:r>
              <a:rPr lang="en-US" sz="2800" b="1" dirty="0">
                <a:solidFill>
                  <a:srgbClr val="D9E1FF"/>
                </a:solidFill>
                <a:latin typeface="Syne Bold" pitchFamily="34" charset="0"/>
                <a:ea typeface="Syne Bold" pitchFamily="34" charset="-122"/>
                <a:cs typeface="Syne Bold" pitchFamily="34" charset="-120"/>
              </a:rPr>
              <a:t>3</a:t>
            </a:r>
            <a:endParaRPr lang="en-US" sz="2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703308"/>
            <a:ext cx="6338768" cy="633651"/>
          </a:xfrm>
          <a:prstGeom prst="rect">
            <a:avLst/>
          </a:prstGeom>
          <a:noFill/>
          <a:ln/>
        </p:spPr>
        <p:txBody>
          <a:bodyPr wrap="none" lIns="0" tIns="0" rIns="0" bIns="0" rtlCol="0" anchor="t"/>
          <a:lstStyle/>
          <a:p>
            <a:pPr algn="l" indent="0" marL="0">
              <a:lnSpc>
                <a:spcPts val="4950"/>
              </a:lnSpc>
              <a:buNone/>
            </a:pPr>
            <a:r>
              <a:rPr lang="en-US" sz="3950" b="1" dirty="0">
                <a:solidFill>
                  <a:srgbClr val="FFFFFF"/>
                </a:solidFill>
                <a:latin typeface="Syne Bold" pitchFamily="34" charset="0"/>
                <a:ea typeface="Syne Bold" pitchFamily="34" charset="-122"/>
                <a:cs typeface="Syne Bold" pitchFamily="34" charset="-120"/>
              </a:rPr>
              <a:t>Code &amp; Tools Overview</a:t>
            </a:r>
            <a:endParaRPr lang="en-US" sz="3950" dirty="0"/>
          </a:p>
        </p:txBody>
      </p:sp>
      <p:sp>
        <p:nvSpPr>
          <p:cNvPr id="4" name="Shape 1"/>
          <p:cNvSpPr/>
          <p:nvPr/>
        </p:nvSpPr>
        <p:spPr>
          <a:xfrm>
            <a:off x="837724" y="2660094"/>
            <a:ext cx="7468553" cy="3866198"/>
          </a:xfrm>
          <a:prstGeom prst="roundRect">
            <a:avLst>
              <a:gd name="adj" fmla="val 836"/>
            </a:avLst>
          </a:prstGeom>
          <a:noFill/>
          <a:ln w="7620">
            <a:solidFill>
              <a:srgbClr val="FFFFFF">
                <a:alpha val="24000"/>
              </a:srgbClr>
            </a:solidFill>
            <a:prstDash val="solid"/>
          </a:ln>
        </p:spPr>
      </p:sp>
      <p:sp>
        <p:nvSpPr>
          <p:cNvPr id="5" name="Shape 2"/>
          <p:cNvSpPr/>
          <p:nvPr/>
        </p:nvSpPr>
        <p:spPr>
          <a:xfrm>
            <a:off x="845344" y="2667714"/>
            <a:ext cx="7453312" cy="962739"/>
          </a:xfrm>
          <a:prstGeom prst="rect">
            <a:avLst/>
          </a:prstGeom>
          <a:solidFill>
            <a:srgbClr val="FFFFFF">
              <a:alpha val="4000"/>
            </a:srgbClr>
          </a:solidFill>
          <a:ln/>
        </p:spPr>
      </p:sp>
      <p:sp>
        <p:nvSpPr>
          <p:cNvPr id="6" name="Text 3"/>
          <p:cNvSpPr/>
          <p:nvPr/>
        </p:nvSpPr>
        <p:spPr>
          <a:xfrm>
            <a:off x="1060728" y="2804517"/>
            <a:ext cx="3292078" cy="344567"/>
          </a:xfrm>
          <a:prstGeom prst="rect">
            <a:avLst/>
          </a:prstGeom>
          <a:noFill/>
          <a:ln/>
        </p:spPr>
        <p:txBody>
          <a:bodyPr wrap="non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Dataset</a:t>
            </a:r>
            <a:endParaRPr lang="en-US" sz="1650" dirty="0"/>
          </a:p>
        </p:txBody>
      </p:sp>
      <p:sp>
        <p:nvSpPr>
          <p:cNvPr id="7" name="Text 4"/>
          <p:cNvSpPr/>
          <p:nvPr/>
        </p:nvSpPr>
        <p:spPr>
          <a:xfrm>
            <a:off x="4791194" y="2804517"/>
            <a:ext cx="3292078" cy="689134"/>
          </a:xfrm>
          <a:prstGeom prst="rect">
            <a:avLst/>
          </a:prstGeom>
          <a:noFill/>
          <a:ln/>
        </p:spPr>
        <p:txBody>
          <a:bodyPr wrap="squar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Network traffic data with bytes, duration, protocol, and flag</a:t>
            </a:r>
            <a:endParaRPr lang="en-US" sz="1650" dirty="0"/>
          </a:p>
        </p:txBody>
      </p:sp>
      <p:sp>
        <p:nvSpPr>
          <p:cNvPr id="8" name="Shape 5"/>
          <p:cNvSpPr/>
          <p:nvPr/>
        </p:nvSpPr>
        <p:spPr>
          <a:xfrm>
            <a:off x="845344" y="3630454"/>
            <a:ext cx="7453312" cy="962739"/>
          </a:xfrm>
          <a:prstGeom prst="rect">
            <a:avLst/>
          </a:prstGeom>
          <a:solidFill>
            <a:srgbClr val="000000">
              <a:alpha val="4000"/>
            </a:srgbClr>
          </a:solidFill>
          <a:ln/>
        </p:spPr>
      </p:sp>
      <p:sp>
        <p:nvSpPr>
          <p:cNvPr id="9" name="Text 6"/>
          <p:cNvSpPr/>
          <p:nvPr/>
        </p:nvSpPr>
        <p:spPr>
          <a:xfrm>
            <a:off x="1060728" y="3767257"/>
            <a:ext cx="3292078" cy="344567"/>
          </a:xfrm>
          <a:prstGeom prst="rect">
            <a:avLst/>
          </a:prstGeom>
          <a:noFill/>
          <a:ln/>
        </p:spPr>
        <p:txBody>
          <a:bodyPr wrap="non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Preprocessing</a:t>
            </a:r>
            <a:endParaRPr lang="en-US" sz="1650" dirty="0"/>
          </a:p>
        </p:txBody>
      </p:sp>
      <p:sp>
        <p:nvSpPr>
          <p:cNvPr id="10" name="Text 7"/>
          <p:cNvSpPr/>
          <p:nvPr/>
        </p:nvSpPr>
        <p:spPr>
          <a:xfrm>
            <a:off x="4791194" y="3767257"/>
            <a:ext cx="3292078" cy="689134"/>
          </a:xfrm>
          <a:prstGeom prst="rect">
            <a:avLst/>
          </a:prstGeom>
          <a:noFill/>
          <a:ln/>
        </p:spPr>
        <p:txBody>
          <a:bodyPr wrap="squar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Categorical encoding and feature scaling with StandardScaler</a:t>
            </a:r>
            <a:endParaRPr lang="en-US" sz="1650" dirty="0"/>
          </a:p>
        </p:txBody>
      </p:sp>
      <p:sp>
        <p:nvSpPr>
          <p:cNvPr id="11" name="Shape 8"/>
          <p:cNvSpPr/>
          <p:nvPr/>
        </p:nvSpPr>
        <p:spPr>
          <a:xfrm>
            <a:off x="845344" y="4593193"/>
            <a:ext cx="7453312" cy="962739"/>
          </a:xfrm>
          <a:prstGeom prst="rect">
            <a:avLst/>
          </a:prstGeom>
          <a:solidFill>
            <a:srgbClr val="FFFFFF">
              <a:alpha val="4000"/>
            </a:srgbClr>
          </a:solidFill>
          <a:ln/>
        </p:spPr>
      </p:sp>
      <p:sp>
        <p:nvSpPr>
          <p:cNvPr id="12" name="Text 9"/>
          <p:cNvSpPr/>
          <p:nvPr/>
        </p:nvSpPr>
        <p:spPr>
          <a:xfrm>
            <a:off x="1060728" y="4729996"/>
            <a:ext cx="3292078" cy="344567"/>
          </a:xfrm>
          <a:prstGeom prst="rect">
            <a:avLst/>
          </a:prstGeom>
          <a:noFill/>
          <a:ln/>
        </p:spPr>
        <p:txBody>
          <a:bodyPr wrap="non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Model</a:t>
            </a:r>
            <a:endParaRPr lang="en-US" sz="1650" dirty="0"/>
          </a:p>
        </p:txBody>
      </p:sp>
      <p:sp>
        <p:nvSpPr>
          <p:cNvPr id="13" name="Text 10"/>
          <p:cNvSpPr/>
          <p:nvPr/>
        </p:nvSpPr>
        <p:spPr>
          <a:xfrm>
            <a:off x="4791194" y="4729996"/>
            <a:ext cx="3292078" cy="689134"/>
          </a:xfrm>
          <a:prstGeom prst="rect">
            <a:avLst/>
          </a:prstGeom>
          <a:noFill/>
          <a:ln/>
        </p:spPr>
        <p:txBody>
          <a:bodyPr wrap="squar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RandomForestClassifier with balanced class weighting</a:t>
            </a:r>
            <a:endParaRPr lang="en-US" sz="1650" dirty="0"/>
          </a:p>
        </p:txBody>
      </p:sp>
      <p:sp>
        <p:nvSpPr>
          <p:cNvPr id="14" name="Shape 11"/>
          <p:cNvSpPr/>
          <p:nvPr/>
        </p:nvSpPr>
        <p:spPr>
          <a:xfrm>
            <a:off x="845344" y="5555933"/>
            <a:ext cx="7453312" cy="962739"/>
          </a:xfrm>
          <a:prstGeom prst="rect">
            <a:avLst/>
          </a:prstGeom>
          <a:solidFill>
            <a:srgbClr val="000000">
              <a:alpha val="4000"/>
            </a:srgbClr>
          </a:solidFill>
          <a:ln/>
        </p:spPr>
      </p:sp>
      <p:sp>
        <p:nvSpPr>
          <p:cNvPr id="15" name="Text 12"/>
          <p:cNvSpPr/>
          <p:nvPr/>
        </p:nvSpPr>
        <p:spPr>
          <a:xfrm>
            <a:off x="1060728" y="5692735"/>
            <a:ext cx="3292078" cy="344567"/>
          </a:xfrm>
          <a:prstGeom prst="rect">
            <a:avLst/>
          </a:prstGeom>
          <a:noFill/>
          <a:ln/>
        </p:spPr>
        <p:txBody>
          <a:bodyPr wrap="non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Evaluation</a:t>
            </a:r>
            <a:endParaRPr lang="en-US" sz="1650" dirty="0"/>
          </a:p>
        </p:txBody>
      </p:sp>
      <p:sp>
        <p:nvSpPr>
          <p:cNvPr id="16" name="Text 13"/>
          <p:cNvSpPr/>
          <p:nvPr/>
        </p:nvSpPr>
        <p:spPr>
          <a:xfrm>
            <a:off x="4791194" y="5692735"/>
            <a:ext cx="3292078" cy="689134"/>
          </a:xfrm>
          <a:prstGeom prst="rect">
            <a:avLst/>
          </a:prstGeom>
          <a:noFill/>
          <a:ln/>
        </p:spPr>
        <p:txBody>
          <a:bodyPr wrap="squar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Accuracy, classification reports, feature importance visualization</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648063"/>
            <a:ext cx="7468553" cy="1408033"/>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Feature Importance in XAI</a:t>
            </a:r>
            <a:endParaRPr lang="en-US" sz="4400" dirty="0"/>
          </a:p>
        </p:txBody>
      </p:sp>
      <p:sp>
        <p:nvSpPr>
          <p:cNvPr id="4" name="Shape 1"/>
          <p:cNvSpPr/>
          <p:nvPr/>
        </p:nvSpPr>
        <p:spPr>
          <a:xfrm>
            <a:off x="837724" y="3415070"/>
            <a:ext cx="538520" cy="538520"/>
          </a:xfrm>
          <a:prstGeom prst="roundRect">
            <a:avLst>
              <a:gd name="adj" fmla="val 6668"/>
            </a:avLst>
          </a:prstGeom>
          <a:solidFill>
            <a:srgbClr val="2B2952"/>
          </a:solidFill>
          <a:ln/>
        </p:spPr>
      </p:sp>
      <p:sp>
        <p:nvSpPr>
          <p:cNvPr id="5" name="Text 2"/>
          <p:cNvSpPr/>
          <p:nvPr/>
        </p:nvSpPr>
        <p:spPr>
          <a:xfrm>
            <a:off x="1615559" y="3497342"/>
            <a:ext cx="2806898"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Key Features</a:t>
            </a:r>
            <a:endParaRPr lang="en-US" sz="2200" dirty="0"/>
          </a:p>
        </p:txBody>
      </p:sp>
      <p:sp>
        <p:nvSpPr>
          <p:cNvPr id="6" name="Text 3"/>
          <p:cNvSpPr/>
          <p:nvPr/>
        </p:nvSpPr>
        <p:spPr>
          <a:xfrm>
            <a:off x="1615559" y="3992880"/>
            <a:ext cx="2806898"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'src_bytes' and 'duration' are most influential in model decisions.</a:t>
            </a:r>
            <a:endParaRPr lang="en-US" sz="1850" dirty="0"/>
          </a:p>
        </p:txBody>
      </p:sp>
      <p:sp>
        <p:nvSpPr>
          <p:cNvPr id="7" name="Shape 4"/>
          <p:cNvSpPr/>
          <p:nvPr/>
        </p:nvSpPr>
        <p:spPr>
          <a:xfrm>
            <a:off x="4721662" y="3415070"/>
            <a:ext cx="538520" cy="538520"/>
          </a:xfrm>
          <a:prstGeom prst="roundRect">
            <a:avLst>
              <a:gd name="adj" fmla="val 6668"/>
            </a:avLst>
          </a:prstGeom>
          <a:solidFill>
            <a:srgbClr val="2B2952"/>
          </a:solidFill>
          <a:ln/>
        </p:spPr>
      </p:sp>
      <p:sp>
        <p:nvSpPr>
          <p:cNvPr id="8" name="Text 5"/>
          <p:cNvSpPr/>
          <p:nvPr/>
        </p:nvSpPr>
        <p:spPr>
          <a:xfrm>
            <a:off x="5499497" y="3497342"/>
            <a:ext cx="2806898"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Explainability</a:t>
            </a:r>
            <a:endParaRPr lang="en-US" sz="2200" dirty="0"/>
          </a:p>
        </p:txBody>
      </p:sp>
      <p:sp>
        <p:nvSpPr>
          <p:cNvPr id="9" name="Text 6"/>
          <p:cNvSpPr/>
          <p:nvPr/>
        </p:nvSpPr>
        <p:spPr>
          <a:xfrm>
            <a:off x="5499497" y="3992880"/>
            <a:ext cx="2806898" cy="1149072"/>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Shows which features lead to malicious classifications.</a:t>
            </a:r>
            <a:endParaRPr lang="en-US" sz="1850" dirty="0"/>
          </a:p>
        </p:txBody>
      </p:sp>
      <p:sp>
        <p:nvSpPr>
          <p:cNvPr id="10" name="Shape 7"/>
          <p:cNvSpPr/>
          <p:nvPr/>
        </p:nvSpPr>
        <p:spPr>
          <a:xfrm>
            <a:off x="837724" y="5620703"/>
            <a:ext cx="538520" cy="538520"/>
          </a:xfrm>
          <a:prstGeom prst="roundRect">
            <a:avLst>
              <a:gd name="adj" fmla="val 6668"/>
            </a:avLst>
          </a:prstGeom>
          <a:solidFill>
            <a:srgbClr val="2B2952"/>
          </a:solidFill>
          <a:ln/>
        </p:spPr>
      </p:sp>
      <p:sp>
        <p:nvSpPr>
          <p:cNvPr id="11" name="Text 8"/>
          <p:cNvSpPr/>
          <p:nvPr/>
        </p:nvSpPr>
        <p:spPr>
          <a:xfrm>
            <a:off x="1615559" y="5702975"/>
            <a:ext cx="2816185" cy="351949"/>
          </a:xfrm>
          <a:prstGeom prst="rect">
            <a:avLst/>
          </a:prstGeom>
          <a:noFill/>
          <a:ln/>
        </p:spPr>
        <p:txBody>
          <a:bodyPr wrap="none" lIns="0" tIns="0" rIns="0" bIns="0" rtlCol="0" anchor="t"/>
          <a:lstStyle/>
          <a:p>
            <a:pPr algn="l" indent="0" marL="0">
              <a:lnSpc>
                <a:spcPts val="2750"/>
              </a:lnSpc>
              <a:buNone/>
            </a:pPr>
            <a:r>
              <a:rPr lang="en-US" sz="2200" b="1" dirty="0">
                <a:solidFill>
                  <a:srgbClr val="D9E1FF"/>
                </a:solidFill>
                <a:latin typeface="Syne Bold" pitchFamily="34" charset="0"/>
                <a:ea typeface="Syne Bold" pitchFamily="34" charset="-122"/>
                <a:cs typeface="Syne Bold" pitchFamily="34" charset="-120"/>
              </a:rPr>
              <a:t>Justification</a:t>
            </a:r>
            <a:endParaRPr lang="en-US" sz="2200" dirty="0"/>
          </a:p>
        </p:txBody>
      </p:sp>
      <p:sp>
        <p:nvSpPr>
          <p:cNvPr id="12" name="Text 9"/>
          <p:cNvSpPr/>
          <p:nvPr/>
        </p:nvSpPr>
        <p:spPr>
          <a:xfrm>
            <a:off x="1615559" y="6198513"/>
            <a:ext cx="6690717" cy="383024"/>
          </a:xfrm>
          <a:prstGeom prst="rect">
            <a:avLst/>
          </a:prstGeom>
          <a:noFill/>
          <a:ln/>
        </p:spPr>
        <p:txBody>
          <a:bodyPr wrap="non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Helps security teams understand and trust AI alerts.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2677239"/>
            <a:ext cx="8132683" cy="704017"/>
          </a:xfrm>
          <a:prstGeom prst="rect">
            <a:avLst/>
          </a:prstGeom>
          <a:noFill/>
          <a:ln/>
        </p:spPr>
        <p:txBody>
          <a:bodyPr wrap="none" lIns="0" tIns="0" rIns="0" bIns="0" rtlCol="0" anchor="t"/>
          <a:lstStyle/>
          <a:p>
            <a:pPr algn="l" indent="0" marL="0">
              <a:lnSpc>
                <a:spcPts val="5500"/>
              </a:lnSpc>
              <a:buNone/>
            </a:pPr>
            <a:r>
              <a:rPr lang="en-US" sz="4400" b="1" dirty="0">
                <a:solidFill>
                  <a:srgbClr val="FFFFFF"/>
                </a:solidFill>
                <a:latin typeface="Syne Bold" pitchFamily="34" charset="0"/>
                <a:ea typeface="Syne Bold" pitchFamily="34" charset="-122"/>
                <a:cs typeface="Syne Bold" pitchFamily="34" charset="-120"/>
              </a:rPr>
              <a:t>XAI Real-World Use Cases</a:t>
            </a:r>
            <a:endParaRPr lang="en-US" sz="4400" dirty="0"/>
          </a:p>
        </p:txBody>
      </p:sp>
      <p:sp>
        <p:nvSpPr>
          <p:cNvPr id="3" name="Text 1"/>
          <p:cNvSpPr/>
          <p:nvPr/>
        </p:nvSpPr>
        <p:spPr>
          <a:xfrm>
            <a:off x="837724" y="3979545"/>
            <a:ext cx="2942749" cy="351949"/>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Syne Bold" pitchFamily="34" charset="0"/>
                <a:ea typeface="Syne Bold" pitchFamily="34" charset="-122"/>
                <a:cs typeface="Syne Bold" pitchFamily="34" charset="-120"/>
              </a:rPr>
              <a:t>Intrusion Detection</a:t>
            </a:r>
            <a:endParaRPr lang="en-US" sz="2200" dirty="0"/>
          </a:p>
        </p:txBody>
      </p:sp>
      <p:sp>
        <p:nvSpPr>
          <p:cNvPr id="4" name="Text 2"/>
          <p:cNvSpPr/>
          <p:nvPr/>
        </p:nvSpPr>
        <p:spPr>
          <a:xfrm>
            <a:off x="837724" y="4570809"/>
            <a:ext cx="3928586"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Alerts explained by traffic volume and session duration.</a:t>
            </a:r>
            <a:endParaRPr lang="en-US" sz="1850" dirty="0"/>
          </a:p>
        </p:txBody>
      </p:sp>
      <p:sp>
        <p:nvSpPr>
          <p:cNvPr id="5" name="Text 3"/>
          <p:cNvSpPr/>
          <p:nvPr/>
        </p:nvSpPr>
        <p:spPr>
          <a:xfrm>
            <a:off x="5357813" y="3979545"/>
            <a:ext cx="2908459" cy="351949"/>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Syne Bold" pitchFamily="34" charset="0"/>
                <a:ea typeface="Syne Bold" pitchFamily="34" charset="-122"/>
                <a:cs typeface="Syne Bold" pitchFamily="34" charset="-120"/>
              </a:rPr>
              <a:t>Phishing Detection</a:t>
            </a:r>
            <a:endParaRPr lang="en-US" sz="2200" dirty="0"/>
          </a:p>
        </p:txBody>
      </p:sp>
      <p:sp>
        <p:nvSpPr>
          <p:cNvPr id="6" name="Text 4"/>
          <p:cNvSpPr/>
          <p:nvPr/>
        </p:nvSpPr>
        <p:spPr>
          <a:xfrm>
            <a:off x="5357813" y="4570809"/>
            <a:ext cx="3928586"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Highlights risky email attributes for clearer threat context.</a:t>
            </a:r>
            <a:endParaRPr lang="en-US" sz="1850" dirty="0"/>
          </a:p>
        </p:txBody>
      </p:sp>
      <p:sp>
        <p:nvSpPr>
          <p:cNvPr id="7" name="Text 5"/>
          <p:cNvSpPr/>
          <p:nvPr/>
        </p:nvSpPr>
        <p:spPr>
          <a:xfrm>
            <a:off x="9877901" y="3979545"/>
            <a:ext cx="3545919" cy="351949"/>
          </a:xfrm>
          <a:prstGeom prst="rect">
            <a:avLst/>
          </a:prstGeom>
          <a:noFill/>
          <a:ln/>
        </p:spPr>
        <p:txBody>
          <a:bodyPr wrap="none" lIns="0" tIns="0" rIns="0" bIns="0" rtlCol="0" anchor="t"/>
          <a:lstStyle/>
          <a:p>
            <a:pPr algn="l" indent="0" marL="0">
              <a:lnSpc>
                <a:spcPts val="2750"/>
              </a:lnSpc>
              <a:buNone/>
            </a:pPr>
            <a:r>
              <a:rPr lang="en-US" sz="2200" b="1" dirty="0">
                <a:solidFill>
                  <a:srgbClr val="FFFFFF"/>
                </a:solidFill>
                <a:latin typeface="Syne Bold" pitchFamily="34" charset="0"/>
                <a:ea typeface="Syne Bold" pitchFamily="34" charset="-122"/>
                <a:cs typeface="Syne Bold" pitchFamily="34" charset="-120"/>
              </a:rPr>
              <a:t>Malware Classification</a:t>
            </a:r>
            <a:endParaRPr lang="en-US" sz="2200" dirty="0"/>
          </a:p>
        </p:txBody>
      </p:sp>
      <p:sp>
        <p:nvSpPr>
          <p:cNvPr id="8" name="Text 6"/>
          <p:cNvSpPr/>
          <p:nvPr/>
        </p:nvSpPr>
        <p:spPr>
          <a:xfrm>
            <a:off x="9877901" y="4570809"/>
            <a:ext cx="3928586" cy="766048"/>
          </a:xfrm>
          <a:prstGeom prst="rect">
            <a:avLst/>
          </a:prstGeom>
          <a:noFill/>
          <a:ln/>
        </p:spPr>
        <p:txBody>
          <a:bodyPr wrap="square" lIns="0" tIns="0" rIns="0" bIns="0" rtlCol="0" anchor="t"/>
          <a:lstStyle/>
          <a:p>
            <a:pPr algn="l" indent="0" marL="0">
              <a:lnSpc>
                <a:spcPts val="3000"/>
              </a:lnSpc>
              <a:buNone/>
            </a:pPr>
            <a:r>
              <a:rPr lang="en-US" sz="1850" dirty="0">
                <a:solidFill>
                  <a:srgbClr val="D9E1FF"/>
                </a:solidFill>
                <a:latin typeface="Arimo" pitchFamily="34" charset="0"/>
                <a:ea typeface="Arimo" pitchFamily="34" charset="-122"/>
                <a:cs typeface="Arimo" pitchFamily="34" charset="-120"/>
              </a:rPr>
              <a:t>Behavioral features explain why files are flagged as malicious.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307663"/>
            <a:ext cx="7468553" cy="1267301"/>
          </a:xfrm>
          <a:prstGeom prst="rect">
            <a:avLst/>
          </a:prstGeom>
          <a:noFill/>
          <a:ln/>
        </p:spPr>
        <p:txBody>
          <a:bodyPr wrap="square" lIns="0" tIns="0" rIns="0" bIns="0" rtlCol="0" anchor="t"/>
          <a:lstStyle/>
          <a:p>
            <a:pPr algn="l" indent="0" marL="0">
              <a:lnSpc>
                <a:spcPts val="4950"/>
              </a:lnSpc>
              <a:buNone/>
            </a:pPr>
            <a:r>
              <a:rPr lang="en-US" sz="3950" b="1" dirty="0">
                <a:solidFill>
                  <a:srgbClr val="FFFFFF"/>
                </a:solidFill>
                <a:latin typeface="Syne Bold" pitchFamily="34" charset="0"/>
                <a:ea typeface="Syne Bold" pitchFamily="34" charset="-122"/>
                <a:cs typeface="Syne Bold" pitchFamily="34" charset="-120"/>
              </a:rPr>
              <a:t>Future Enhancements in XAI</a:t>
            </a:r>
            <a:endParaRPr lang="en-US" sz="3950" dirty="0"/>
          </a:p>
        </p:txBody>
      </p:sp>
      <p:sp>
        <p:nvSpPr>
          <p:cNvPr id="4" name="Shape 1"/>
          <p:cNvSpPr/>
          <p:nvPr/>
        </p:nvSpPr>
        <p:spPr>
          <a:xfrm>
            <a:off x="6324124" y="2898100"/>
            <a:ext cx="161568" cy="790575"/>
          </a:xfrm>
          <a:prstGeom prst="roundRect">
            <a:avLst>
              <a:gd name="adj" fmla="val 20002"/>
            </a:avLst>
          </a:prstGeom>
          <a:solidFill>
            <a:srgbClr val="2B2952"/>
          </a:solidFill>
          <a:ln/>
        </p:spPr>
      </p:sp>
      <p:sp>
        <p:nvSpPr>
          <p:cNvPr id="5" name="Text 2"/>
          <p:cNvSpPr/>
          <p:nvPr/>
        </p:nvSpPr>
        <p:spPr>
          <a:xfrm>
            <a:off x="6808827" y="2898100"/>
            <a:ext cx="2534603" cy="316825"/>
          </a:xfrm>
          <a:prstGeom prst="rect">
            <a:avLst/>
          </a:prstGeom>
          <a:noFill/>
          <a:ln/>
        </p:spPr>
        <p:txBody>
          <a:bodyPr wrap="none" lIns="0" tIns="0" rIns="0" bIns="0" rtlCol="0" anchor="t"/>
          <a:lstStyle/>
          <a:p>
            <a:pPr algn="l"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SHAP &amp; LIME</a:t>
            </a:r>
            <a:endParaRPr lang="en-US" sz="1950" dirty="0"/>
          </a:p>
        </p:txBody>
      </p:sp>
      <p:sp>
        <p:nvSpPr>
          <p:cNvPr id="6" name="Text 3"/>
          <p:cNvSpPr/>
          <p:nvPr/>
        </p:nvSpPr>
        <p:spPr>
          <a:xfrm>
            <a:off x="6808827" y="3344108"/>
            <a:ext cx="6983849" cy="344567"/>
          </a:xfrm>
          <a:prstGeom prst="rect">
            <a:avLst/>
          </a:prstGeom>
          <a:noFill/>
          <a:ln/>
        </p:spPr>
        <p:txBody>
          <a:bodyPr wrap="non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Enhanced localized interpretability for individual decisions.</a:t>
            </a:r>
            <a:endParaRPr lang="en-US" sz="1650" dirty="0"/>
          </a:p>
        </p:txBody>
      </p:sp>
      <p:sp>
        <p:nvSpPr>
          <p:cNvPr id="7" name="Shape 4"/>
          <p:cNvSpPr/>
          <p:nvPr/>
        </p:nvSpPr>
        <p:spPr>
          <a:xfrm>
            <a:off x="6647259" y="3904059"/>
            <a:ext cx="161568" cy="790575"/>
          </a:xfrm>
          <a:prstGeom prst="roundRect">
            <a:avLst>
              <a:gd name="adj" fmla="val 20002"/>
            </a:avLst>
          </a:prstGeom>
          <a:solidFill>
            <a:srgbClr val="2B2952"/>
          </a:solidFill>
          <a:ln/>
        </p:spPr>
      </p:sp>
      <p:sp>
        <p:nvSpPr>
          <p:cNvPr id="8" name="Text 5"/>
          <p:cNvSpPr/>
          <p:nvPr/>
        </p:nvSpPr>
        <p:spPr>
          <a:xfrm>
            <a:off x="7131963" y="3904059"/>
            <a:ext cx="3163610" cy="316825"/>
          </a:xfrm>
          <a:prstGeom prst="rect">
            <a:avLst/>
          </a:prstGeom>
          <a:noFill/>
          <a:ln/>
        </p:spPr>
        <p:txBody>
          <a:bodyPr wrap="none" lIns="0" tIns="0" rIns="0" bIns="0" rtlCol="0" anchor="t"/>
          <a:lstStyle/>
          <a:p>
            <a:pPr algn="l"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Real-time Dashboards</a:t>
            </a:r>
            <a:endParaRPr lang="en-US" sz="1950" dirty="0"/>
          </a:p>
        </p:txBody>
      </p:sp>
      <p:sp>
        <p:nvSpPr>
          <p:cNvPr id="9" name="Text 6"/>
          <p:cNvSpPr/>
          <p:nvPr/>
        </p:nvSpPr>
        <p:spPr>
          <a:xfrm>
            <a:off x="7131963" y="4350068"/>
            <a:ext cx="6660713" cy="344567"/>
          </a:xfrm>
          <a:prstGeom prst="rect">
            <a:avLst/>
          </a:prstGeom>
          <a:noFill/>
          <a:ln/>
        </p:spPr>
        <p:txBody>
          <a:bodyPr wrap="non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Dynamic explanations for analysts during live incidents.</a:t>
            </a:r>
            <a:endParaRPr lang="en-US" sz="1650" dirty="0"/>
          </a:p>
        </p:txBody>
      </p:sp>
      <p:sp>
        <p:nvSpPr>
          <p:cNvPr id="10" name="Shape 7"/>
          <p:cNvSpPr/>
          <p:nvPr/>
        </p:nvSpPr>
        <p:spPr>
          <a:xfrm>
            <a:off x="6970395" y="4910018"/>
            <a:ext cx="161568" cy="790575"/>
          </a:xfrm>
          <a:prstGeom prst="roundRect">
            <a:avLst>
              <a:gd name="adj" fmla="val 20002"/>
            </a:avLst>
          </a:prstGeom>
          <a:solidFill>
            <a:srgbClr val="2B2952"/>
          </a:solidFill>
          <a:ln/>
        </p:spPr>
      </p:sp>
      <p:sp>
        <p:nvSpPr>
          <p:cNvPr id="11" name="Text 8"/>
          <p:cNvSpPr/>
          <p:nvPr/>
        </p:nvSpPr>
        <p:spPr>
          <a:xfrm>
            <a:off x="7455098" y="4910018"/>
            <a:ext cx="2714149" cy="316825"/>
          </a:xfrm>
          <a:prstGeom prst="rect">
            <a:avLst/>
          </a:prstGeom>
          <a:noFill/>
          <a:ln/>
        </p:spPr>
        <p:txBody>
          <a:bodyPr wrap="none" lIns="0" tIns="0" rIns="0" bIns="0" rtlCol="0" anchor="t"/>
          <a:lstStyle/>
          <a:p>
            <a:pPr algn="l"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Context Integration</a:t>
            </a:r>
            <a:endParaRPr lang="en-US" sz="1950" dirty="0"/>
          </a:p>
        </p:txBody>
      </p:sp>
      <p:sp>
        <p:nvSpPr>
          <p:cNvPr id="12" name="Text 9"/>
          <p:cNvSpPr/>
          <p:nvPr/>
        </p:nvSpPr>
        <p:spPr>
          <a:xfrm>
            <a:off x="7455098" y="5356027"/>
            <a:ext cx="6337578" cy="344567"/>
          </a:xfrm>
          <a:prstGeom prst="rect">
            <a:avLst/>
          </a:prstGeom>
          <a:noFill/>
          <a:ln/>
        </p:spPr>
        <p:txBody>
          <a:bodyPr wrap="non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Embedding threat intelligence for richer AI insights.</a:t>
            </a:r>
            <a:endParaRPr lang="en-US" sz="1650" dirty="0"/>
          </a:p>
        </p:txBody>
      </p:sp>
      <p:sp>
        <p:nvSpPr>
          <p:cNvPr id="13" name="Shape 10"/>
          <p:cNvSpPr/>
          <p:nvPr/>
        </p:nvSpPr>
        <p:spPr>
          <a:xfrm>
            <a:off x="7293531" y="5915978"/>
            <a:ext cx="161568" cy="790575"/>
          </a:xfrm>
          <a:prstGeom prst="roundRect">
            <a:avLst>
              <a:gd name="adj" fmla="val 20002"/>
            </a:avLst>
          </a:prstGeom>
          <a:solidFill>
            <a:srgbClr val="2B2952"/>
          </a:solidFill>
          <a:ln/>
        </p:spPr>
      </p:sp>
      <p:sp>
        <p:nvSpPr>
          <p:cNvPr id="14" name="Text 11"/>
          <p:cNvSpPr/>
          <p:nvPr/>
        </p:nvSpPr>
        <p:spPr>
          <a:xfrm>
            <a:off x="7778234" y="5915978"/>
            <a:ext cx="2534603" cy="316825"/>
          </a:xfrm>
          <a:prstGeom prst="rect">
            <a:avLst/>
          </a:prstGeom>
          <a:noFill/>
          <a:ln/>
        </p:spPr>
        <p:txBody>
          <a:bodyPr wrap="none" lIns="0" tIns="0" rIns="0" bIns="0" rtlCol="0" anchor="t"/>
          <a:lstStyle/>
          <a:p>
            <a:pPr algn="l" indent="0" marL="0">
              <a:lnSpc>
                <a:spcPts val="2450"/>
              </a:lnSpc>
              <a:buNone/>
            </a:pPr>
            <a:r>
              <a:rPr lang="en-US" sz="1950" b="1" dirty="0">
                <a:solidFill>
                  <a:srgbClr val="D9E1FF"/>
                </a:solidFill>
                <a:latin typeface="Syne Bold" pitchFamily="34" charset="0"/>
                <a:ea typeface="Syne Bold" pitchFamily="34" charset="-122"/>
                <a:cs typeface="Syne Bold" pitchFamily="34" charset="-120"/>
              </a:rPr>
              <a:t>Ethical AI</a:t>
            </a:r>
            <a:endParaRPr lang="en-US" sz="1950" dirty="0"/>
          </a:p>
        </p:txBody>
      </p:sp>
      <p:sp>
        <p:nvSpPr>
          <p:cNvPr id="15" name="Text 12"/>
          <p:cNvSpPr/>
          <p:nvPr/>
        </p:nvSpPr>
        <p:spPr>
          <a:xfrm>
            <a:off x="7778234" y="6361986"/>
            <a:ext cx="6014442" cy="344567"/>
          </a:xfrm>
          <a:prstGeom prst="rect">
            <a:avLst/>
          </a:prstGeom>
          <a:noFill/>
          <a:ln/>
        </p:spPr>
        <p:txBody>
          <a:bodyPr wrap="none" lIns="0" tIns="0" rIns="0" bIns="0" rtlCol="0" anchor="t"/>
          <a:lstStyle/>
          <a:p>
            <a:pPr algn="l" indent="0" marL="0">
              <a:lnSpc>
                <a:spcPts val="2700"/>
              </a:lnSpc>
              <a:buNone/>
            </a:pPr>
            <a:r>
              <a:rPr lang="en-US" sz="1650" dirty="0">
                <a:solidFill>
                  <a:srgbClr val="D9E1FF"/>
                </a:solidFill>
                <a:latin typeface="Arimo" pitchFamily="34" charset="0"/>
                <a:ea typeface="Arimo" pitchFamily="34" charset="-122"/>
                <a:cs typeface="Arimo" pitchFamily="34" charset="-120"/>
              </a:rPr>
              <a:t>Ensuring responsible adoption and fairness in cybersecurity.</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0433"/>
          </a:xfrm>
          <a:prstGeom prst="rect">
            <a:avLst/>
          </a:prstGeom>
        </p:spPr>
      </p:pic>
      <p:sp>
        <p:nvSpPr>
          <p:cNvPr id="3" name="Text 0"/>
          <p:cNvSpPr/>
          <p:nvPr/>
        </p:nvSpPr>
        <p:spPr>
          <a:xfrm>
            <a:off x="6231255" y="585192"/>
            <a:ext cx="7654290" cy="1126808"/>
          </a:xfrm>
          <a:prstGeom prst="rect">
            <a:avLst/>
          </a:prstGeom>
          <a:noFill/>
          <a:ln/>
        </p:spPr>
        <p:txBody>
          <a:bodyPr wrap="square" lIns="0" tIns="0" rIns="0" bIns="0" rtlCol="0" anchor="t"/>
          <a:lstStyle/>
          <a:p>
            <a:pPr algn="l" indent="0" marL="0">
              <a:lnSpc>
                <a:spcPts val="4400"/>
              </a:lnSpc>
              <a:buNone/>
            </a:pPr>
            <a:r>
              <a:rPr lang="en-US" sz="3500" b="1" dirty="0">
                <a:solidFill>
                  <a:srgbClr val="FFFFFF"/>
                </a:solidFill>
                <a:latin typeface="Syne Bold" pitchFamily="34" charset="0"/>
                <a:ea typeface="Syne Bold" pitchFamily="34" charset="-122"/>
                <a:cs typeface="Syne Bold" pitchFamily="34" charset="-120"/>
              </a:rPr>
              <a:t>Demo Example: AI Explanation</a:t>
            </a:r>
            <a:endParaRPr lang="en-US" sz="3500" dirty="0"/>
          </a:p>
        </p:txBody>
      </p:sp>
      <p:sp>
        <p:nvSpPr>
          <p:cNvPr id="4" name="Shape 1"/>
          <p:cNvSpPr/>
          <p:nvPr/>
        </p:nvSpPr>
        <p:spPr>
          <a:xfrm>
            <a:off x="6231255" y="1999298"/>
            <a:ext cx="3731419" cy="1698903"/>
          </a:xfrm>
          <a:prstGeom prst="roundRect">
            <a:avLst>
              <a:gd name="adj" fmla="val 1691"/>
            </a:avLst>
          </a:prstGeom>
          <a:solidFill>
            <a:srgbClr val="2B2952"/>
          </a:solidFill>
          <a:ln/>
        </p:spPr>
      </p:sp>
      <p:sp>
        <p:nvSpPr>
          <p:cNvPr id="5" name="Text 2"/>
          <p:cNvSpPr/>
          <p:nvPr/>
        </p:nvSpPr>
        <p:spPr>
          <a:xfrm>
            <a:off x="6970157" y="2190750"/>
            <a:ext cx="2253496" cy="281702"/>
          </a:xfrm>
          <a:prstGeom prst="rect">
            <a:avLst/>
          </a:prstGeom>
          <a:noFill/>
          <a:ln/>
        </p:spPr>
        <p:txBody>
          <a:bodyPr wrap="none" lIns="0" tIns="0" rIns="0" bIns="0" rtlCol="0" anchor="t"/>
          <a:lstStyle/>
          <a:p>
            <a:pPr algn="ctr" indent="0" marL="0">
              <a:lnSpc>
                <a:spcPts val="2200"/>
              </a:lnSpc>
              <a:buNone/>
            </a:pPr>
            <a:r>
              <a:rPr lang="en-US" sz="1750" b="1" dirty="0">
                <a:solidFill>
                  <a:srgbClr val="D9E1FF"/>
                </a:solidFill>
                <a:latin typeface="Syne Bold" pitchFamily="34" charset="0"/>
                <a:ea typeface="Syne Bold" pitchFamily="34" charset="-122"/>
                <a:cs typeface="Syne Bold" pitchFamily="34" charset="-120"/>
              </a:rPr>
              <a:t>Input Values</a:t>
            </a:r>
            <a:endParaRPr lang="en-US" sz="1750" dirty="0"/>
          </a:p>
        </p:txBody>
      </p:sp>
      <p:sp>
        <p:nvSpPr>
          <p:cNvPr id="6" name="Text 3"/>
          <p:cNvSpPr/>
          <p:nvPr/>
        </p:nvSpPr>
        <p:spPr>
          <a:xfrm>
            <a:off x="6422708" y="2587347"/>
            <a:ext cx="3348514" cy="919401"/>
          </a:xfrm>
          <a:prstGeom prst="rect">
            <a:avLst/>
          </a:prstGeom>
          <a:noFill/>
          <a:ln/>
        </p:spPr>
        <p:txBody>
          <a:bodyPr wrap="square" lIns="0" tIns="0" rIns="0" bIns="0" rtlCol="0" anchor="t"/>
          <a:lstStyle/>
          <a:p>
            <a:pPr algn="ctr" indent="0" marL="0">
              <a:lnSpc>
                <a:spcPts val="2400"/>
              </a:lnSpc>
              <a:buNone/>
            </a:pPr>
            <a:r>
              <a:rPr lang="en-US" sz="1500" dirty="0">
                <a:solidFill>
                  <a:srgbClr val="D9E1FF"/>
                </a:solidFill>
                <a:latin typeface="Arimo" pitchFamily="34" charset="0"/>
                <a:ea typeface="Arimo" pitchFamily="34" charset="-122"/>
                <a:cs typeface="Arimo" pitchFamily="34" charset="-120"/>
              </a:rPr>
              <a:t>src_bytes=5000, dst_bytes=20000, duration=1200, flag=RSTO, protocol=TCP</a:t>
            </a:r>
            <a:endParaRPr lang="en-US" sz="1500" dirty="0"/>
          </a:p>
        </p:txBody>
      </p:sp>
      <p:sp>
        <p:nvSpPr>
          <p:cNvPr id="7" name="Shape 4"/>
          <p:cNvSpPr/>
          <p:nvPr/>
        </p:nvSpPr>
        <p:spPr>
          <a:xfrm>
            <a:off x="10154126" y="1999298"/>
            <a:ext cx="3731419" cy="1698903"/>
          </a:xfrm>
          <a:prstGeom prst="roundRect">
            <a:avLst>
              <a:gd name="adj" fmla="val 1691"/>
            </a:avLst>
          </a:prstGeom>
          <a:solidFill>
            <a:srgbClr val="2B2952"/>
          </a:solidFill>
          <a:ln/>
        </p:spPr>
      </p:sp>
      <p:sp>
        <p:nvSpPr>
          <p:cNvPr id="8" name="Text 5"/>
          <p:cNvSpPr/>
          <p:nvPr/>
        </p:nvSpPr>
        <p:spPr>
          <a:xfrm>
            <a:off x="10893028" y="2190750"/>
            <a:ext cx="2253496" cy="281702"/>
          </a:xfrm>
          <a:prstGeom prst="rect">
            <a:avLst/>
          </a:prstGeom>
          <a:noFill/>
          <a:ln/>
        </p:spPr>
        <p:txBody>
          <a:bodyPr wrap="none" lIns="0" tIns="0" rIns="0" bIns="0" rtlCol="0" anchor="t"/>
          <a:lstStyle/>
          <a:p>
            <a:pPr algn="ctr" indent="0" marL="0">
              <a:lnSpc>
                <a:spcPts val="2200"/>
              </a:lnSpc>
              <a:buNone/>
            </a:pPr>
            <a:r>
              <a:rPr lang="en-US" sz="1750" b="1" dirty="0">
                <a:solidFill>
                  <a:srgbClr val="D9E1FF"/>
                </a:solidFill>
                <a:latin typeface="Syne Bold" pitchFamily="34" charset="0"/>
                <a:ea typeface="Syne Bold" pitchFamily="34" charset="-122"/>
                <a:cs typeface="Syne Bold" pitchFamily="34" charset="-120"/>
              </a:rPr>
              <a:t>Model Output</a:t>
            </a:r>
            <a:endParaRPr lang="en-US" sz="1750" dirty="0"/>
          </a:p>
        </p:txBody>
      </p:sp>
      <p:sp>
        <p:nvSpPr>
          <p:cNvPr id="9" name="Text 6"/>
          <p:cNvSpPr/>
          <p:nvPr/>
        </p:nvSpPr>
        <p:spPr>
          <a:xfrm>
            <a:off x="10345579" y="2587347"/>
            <a:ext cx="3348514" cy="306467"/>
          </a:xfrm>
          <a:prstGeom prst="rect">
            <a:avLst/>
          </a:prstGeom>
          <a:noFill/>
          <a:ln/>
        </p:spPr>
        <p:txBody>
          <a:bodyPr wrap="none" lIns="0" tIns="0" rIns="0" bIns="0" rtlCol="0" anchor="t"/>
          <a:lstStyle/>
          <a:p>
            <a:pPr algn="ctr" indent="0" marL="0">
              <a:lnSpc>
                <a:spcPts val="2400"/>
              </a:lnSpc>
              <a:buNone/>
            </a:pPr>
            <a:r>
              <a:rPr lang="en-US" sz="1500" dirty="0">
                <a:solidFill>
                  <a:srgbClr val="D9E1FF"/>
                </a:solidFill>
                <a:latin typeface="Arimo" pitchFamily="34" charset="0"/>
                <a:ea typeface="Arimo" pitchFamily="34" charset="-122"/>
                <a:cs typeface="Arimo" pitchFamily="34" charset="-120"/>
              </a:rPr>
              <a:t>Connection classified as malicious.</a:t>
            </a:r>
            <a:endParaRPr lang="en-US" sz="1500" dirty="0"/>
          </a:p>
        </p:txBody>
      </p:sp>
      <p:sp>
        <p:nvSpPr>
          <p:cNvPr id="10" name="Shape 7"/>
          <p:cNvSpPr/>
          <p:nvPr/>
        </p:nvSpPr>
        <p:spPr>
          <a:xfrm>
            <a:off x="6231255" y="3889653"/>
            <a:ext cx="3731419" cy="3755588"/>
          </a:xfrm>
          <a:prstGeom prst="roundRect">
            <a:avLst>
              <a:gd name="adj" fmla="val 770"/>
            </a:avLst>
          </a:prstGeom>
          <a:solidFill>
            <a:srgbClr val="2B2952"/>
          </a:solidFill>
          <a:ln/>
        </p:spPr>
      </p:sp>
      <p:sp>
        <p:nvSpPr>
          <p:cNvPr id="11" name="Text 8"/>
          <p:cNvSpPr/>
          <p:nvPr/>
        </p:nvSpPr>
        <p:spPr>
          <a:xfrm>
            <a:off x="6970157" y="4081105"/>
            <a:ext cx="2253496" cy="281702"/>
          </a:xfrm>
          <a:prstGeom prst="rect">
            <a:avLst/>
          </a:prstGeom>
          <a:noFill/>
          <a:ln/>
        </p:spPr>
        <p:txBody>
          <a:bodyPr wrap="none" lIns="0" tIns="0" rIns="0" bIns="0" rtlCol="0" anchor="t"/>
          <a:lstStyle/>
          <a:p>
            <a:pPr algn="ctr" indent="0" marL="0">
              <a:lnSpc>
                <a:spcPts val="2200"/>
              </a:lnSpc>
              <a:buNone/>
            </a:pPr>
            <a:r>
              <a:rPr lang="en-US" sz="1750" b="1" dirty="0">
                <a:solidFill>
                  <a:srgbClr val="D9E1FF"/>
                </a:solidFill>
                <a:latin typeface="Syne Bold" pitchFamily="34" charset="0"/>
                <a:ea typeface="Syne Bold" pitchFamily="34" charset="-122"/>
                <a:cs typeface="Syne Bold" pitchFamily="34" charset="-120"/>
              </a:rPr>
              <a:t>Explanation</a:t>
            </a:r>
            <a:endParaRPr lang="en-US" sz="1750" dirty="0"/>
          </a:p>
        </p:txBody>
      </p:sp>
      <p:sp>
        <p:nvSpPr>
          <p:cNvPr id="12" name="Text 9"/>
          <p:cNvSpPr/>
          <p:nvPr/>
        </p:nvSpPr>
        <p:spPr>
          <a:xfrm>
            <a:off x="6422708" y="4477703"/>
            <a:ext cx="3348514" cy="612934"/>
          </a:xfrm>
          <a:prstGeom prst="rect">
            <a:avLst/>
          </a:prstGeom>
          <a:noFill/>
          <a:ln/>
        </p:spPr>
        <p:txBody>
          <a:bodyPr wrap="square" lIns="0" tIns="0" rIns="0" bIns="0" rtlCol="0" anchor="t"/>
          <a:lstStyle/>
          <a:p>
            <a:pPr algn="ctr" indent="0" marL="0">
              <a:lnSpc>
                <a:spcPts val="2400"/>
              </a:lnSpc>
              <a:buNone/>
            </a:pPr>
            <a:r>
              <a:rPr lang="en-US" sz="1500" dirty="0">
                <a:solidFill>
                  <a:srgbClr val="D9E1FF"/>
                </a:solidFill>
                <a:latin typeface="Arimo" pitchFamily="34" charset="0"/>
                <a:ea typeface="Arimo" pitchFamily="34" charset="-122"/>
                <a:cs typeface="Arimo" pitchFamily="34" charset="-120"/>
              </a:rPr>
              <a:t>High bytes and long duration suggest possible data exfiltration.</a:t>
            </a:r>
            <a:endParaRPr lang="en-US" sz="1500" dirty="0"/>
          </a:p>
        </p:txBody>
      </p:sp>
      <p:sp>
        <p:nvSpPr>
          <p:cNvPr id="13" name="Shape 10"/>
          <p:cNvSpPr/>
          <p:nvPr/>
        </p:nvSpPr>
        <p:spPr>
          <a:xfrm>
            <a:off x="10154126" y="3889653"/>
            <a:ext cx="3731419" cy="3755588"/>
          </a:xfrm>
          <a:prstGeom prst="roundRect">
            <a:avLst>
              <a:gd name="adj" fmla="val 770"/>
            </a:avLst>
          </a:prstGeom>
          <a:solidFill>
            <a:srgbClr val="2B2952"/>
          </a:solidFill>
          <a:ln/>
        </p:spPr>
      </p:sp>
      <p:sp>
        <p:nvSpPr>
          <p:cNvPr id="14" name="Text 11"/>
          <p:cNvSpPr/>
          <p:nvPr/>
        </p:nvSpPr>
        <p:spPr>
          <a:xfrm>
            <a:off x="10893028" y="4081105"/>
            <a:ext cx="2253496" cy="281702"/>
          </a:xfrm>
          <a:prstGeom prst="rect">
            <a:avLst/>
          </a:prstGeom>
          <a:noFill/>
          <a:ln/>
        </p:spPr>
        <p:txBody>
          <a:bodyPr wrap="none" lIns="0" tIns="0" rIns="0" bIns="0" rtlCol="0" anchor="t"/>
          <a:lstStyle/>
          <a:p>
            <a:pPr algn="ctr" indent="0" marL="0">
              <a:lnSpc>
                <a:spcPts val="2200"/>
              </a:lnSpc>
              <a:buNone/>
            </a:pPr>
            <a:r>
              <a:rPr lang="en-US" sz="1750" b="1" dirty="0">
                <a:solidFill>
                  <a:srgbClr val="D9E1FF"/>
                </a:solidFill>
                <a:latin typeface="Syne Bold" pitchFamily="34" charset="0"/>
                <a:ea typeface="Syne Bold" pitchFamily="34" charset="-122"/>
                <a:cs typeface="Syne Bold" pitchFamily="34" charset="-120"/>
              </a:rPr>
              <a:t>Demo video:</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0345579" y="4578191"/>
            <a:ext cx="3013591" cy="287559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2025-05-11T22:01:10Z</dcterms:created>
  <dcterms:modified xsi:type="dcterms:W3CDTF">2025-05-11T22:01:10Z</dcterms:modified>
</cp:coreProperties>
</file>